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76" r:id="rId4"/>
    <p:sldId id="258" r:id="rId5"/>
    <p:sldId id="274" r:id="rId6"/>
    <p:sldId id="275" r:id="rId7"/>
    <p:sldId id="263" r:id="rId8"/>
    <p:sldId id="264" r:id="rId9"/>
    <p:sldId id="262" r:id="rId10"/>
    <p:sldId id="271" r:id="rId11"/>
    <p:sldId id="269" r:id="rId12"/>
    <p:sldId id="270" r:id="rId13"/>
    <p:sldId id="272" r:id="rId14"/>
    <p:sldId id="273" r:id="rId15"/>
    <p:sldId id="259" r:id="rId16"/>
    <p:sldId id="277" r:id="rId17"/>
    <p:sldId id="260" r:id="rId18"/>
    <p:sldId id="280" r:id="rId19"/>
    <p:sldId id="281" r:id="rId20"/>
    <p:sldId id="279" r:id="rId21"/>
    <p:sldId id="282" r:id="rId22"/>
    <p:sldId id="283" r:id="rId23"/>
    <p:sldId id="286" r:id="rId24"/>
    <p:sldId id="284" r:id="rId25"/>
    <p:sldId id="28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3" autoAdjust="0"/>
    <p:restoredTop sz="86437" autoAdjust="0"/>
  </p:normalViewPr>
  <p:slideViewPr>
    <p:cSldViewPr snapToGrid="0">
      <p:cViewPr varScale="1">
        <p:scale>
          <a:sx n="75" d="100"/>
          <a:sy n="75" d="100"/>
        </p:scale>
        <p:origin x="77" y="192"/>
      </p:cViewPr>
      <p:guideLst/>
    </p:cSldViewPr>
  </p:slideViewPr>
  <p:outlineViewPr>
    <p:cViewPr>
      <p:scale>
        <a:sx n="33" d="100"/>
        <a:sy n="33" d="100"/>
      </p:scale>
      <p:origin x="0" y="-604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4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5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867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3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6220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39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4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1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7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2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6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87E59-E48E-4FF3-B2C6-040302FF7C38}" type="datetimeFigureOut">
              <a:rPr lang="en-US" smtClean="0"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53E28EE-D441-401D-A1EC-B95D44ECC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0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ysicsforums.com/attachments/deriving-the-eqns-of-motion_second-approach-3d-pdf.47912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XAWXoew9mM" TargetMode="External"/><Relationship Id="rId2" Type="http://schemas.openxmlformats.org/officeDocument/2006/relationships/hyperlink" Target="http://www.amazon.com/s/ref=nb_sb_noss_1?url=search-alias%3Daps&amp;field-keywords=harmonograp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imghp?hl=en&amp;q=harmonograph+drawin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Harmonographs</a:t>
            </a:r>
            <a:r>
              <a:rPr lang="en-US" dirty="0" smtClean="0"/>
              <a:t> and the </a:t>
            </a:r>
            <a:r>
              <a:rPr lang="en-US" dirty="0" err="1" smtClean="0"/>
              <a:t>ElectroHarmonograph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Frank </a:t>
            </a:r>
            <a:r>
              <a:rPr lang="en-US" dirty="0" smtClean="0"/>
              <a:t>Palazzolo</a:t>
            </a:r>
          </a:p>
          <a:p>
            <a:r>
              <a:rPr lang="en-US" dirty="0" smtClean="0"/>
              <a:t>frank@avoidspikes.com</a:t>
            </a:r>
            <a:endParaRPr lang="en-US" dirty="0" smtClean="0"/>
          </a:p>
          <a:p>
            <a:r>
              <a:rPr lang="en-US" dirty="0" smtClean="0"/>
              <a:t>Detroit Physics Meetup</a:t>
            </a:r>
          </a:p>
          <a:p>
            <a:r>
              <a:rPr lang="en-US" dirty="0" smtClean="0"/>
              <a:t>Monday. August 3</a:t>
            </a:r>
            <a:r>
              <a:rPr lang="en-US" baseline="30000" dirty="0" smtClean="0"/>
              <a:t>rd</a:t>
            </a:r>
            <a:r>
              <a:rPr lang="en-US" dirty="0" smtClean="0"/>
              <a:t>, 2015</a:t>
            </a:r>
          </a:p>
        </p:txBody>
      </p:sp>
    </p:spTree>
    <p:extLst>
      <p:ext uri="{BB962C8B-B14F-4D97-AF65-F5344CB8AC3E}">
        <p14:creationId xmlns:p14="http://schemas.microsoft.com/office/powerpoint/2010/main" val="3951806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vs Black &amp; White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47789"/>
            <a:ext cx="8596668" cy="3880773"/>
          </a:xfrm>
        </p:spPr>
        <p:txBody>
          <a:bodyPr/>
          <a:lstStyle/>
          <a:p>
            <a:r>
              <a:rPr lang="en-US" dirty="0" smtClean="0"/>
              <a:t>Color Monitor has 3 electron guns</a:t>
            </a:r>
          </a:p>
          <a:p>
            <a:r>
              <a:rPr lang="en-US" dirty="0" smtClean="0"/>
              <a:t>Shadow Mask</a:t>
            </a:r>
          </a:p>
          <a:p>
            <a:r>
              <a:rPr lang="en-US" baseline="0" dirty="0" smtClean="0"/>
              <a:t>3 phosphors (Red, Green, Blue)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675" y="2719070"/>
            <a:ext cx="5757985" cy="374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36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Raster Monitor (Old TV tech)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62749"/>
            <a:ext cx="8596668" cy="3880773"/>
          </a:xfrm>
        </p:spPr>
        <p:txBody>
          <a:bodyPr/>
          <a:lstStyle/>
          <a:p>
            <a:r>
              <a:rPr lang="en-US" dirty="0" smtClean="0"/>
              <a:t>Horizontal and Vertical Deflection is fixed</a:t>
            </a:r>
          </a:p>
          <a:p>
            <a:r>
              <a:rPr lang="en-US" dirty="0" smtClean="0"/>
              <a:t>Screen data is “painted on</a:t>
            </a:r>
            <a:r>
              <a:rPr lang="en-US" baseline="0" dirty="0" smtClean="0"/>
              <a:t> top to bottom, left to right”</a:t>
            </a:r>
          </a:p>
          <a:p>
            <a:r>
              <a:rPr lang="en-US" baseline="0" dirty="0" smtClean="0"/>
              <a:t>Beam is “blanked” while retracing from bottom to top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80" y="3693160"/>
            <a:ext cx="6390640" cy="25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8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</a:t>
            </a:r>
            <a:r>
              <a:rPr lang="en-US" baseline="0" dirty="0" smtClean="0"/>
              <a:t> Monitor (Special)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054" y="1449389"/>
            <a:ext cx="8596668" cy="3880773"/>
          </a:xfrm>
        </p:spPr>
        <p:txBody>
          <a:bodyPr/>
          <a:lstStyle/>
          <a:p>
            <a:r>
              <a:rPr lang="en-US" dirty="0" smtClean="0"/>
              <a:t>Beam can directly be control via X and Y voltages.</a:t>
            </a:r>
          </a:p>
          <a:p>
            <a:r>
              <a:rPr lang="en-US" dirty="0" smtClean="0"/>
              <a:t>Beam</a:t>
            </a:r>
            <a:r>
              <a:rPr lang="en-US" baseline="0" dirty="0" smtClean="0"/>
              <a:t> brightness is related to intensity of the beam, and the velocity of the beam</a:t>
            </a:r>
          </a:p>
          <a:p>
            <a:r>
              <a:rPr lang="en-US" baseline="0" dirty="0" smtClean="0"/>
              <a:t>Not used for curved lines</a:t>
            </a:r>
            <a:endParaRPr lang="en-US" dirty="0" smtClean="0"/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Very Black background</a:t>
            </a:r>
          </a:p>
          <a:p>
            <a: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Only</a:t>
            </a:r>
            <a:r>
              <a:rPr lang="en-US" sz="1800" kern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 popular for a short time – late 70’s to mid 80’s</a:t>
            </a:r>
            <a:endParaRPr lang="en-US" sz="1800" dirty="0" smtClean="0">
              <a:effectLst/>
            </a:endParaRPr>
          </a:p>
          <a:p>
            <a:r>
              <a:rPr lang="en-US" b="1" i="1" dirty="0" smtClean="0"/>
              <a:t>Need to Use This!</a:t>
            </a:r>
            <a:endParaRPr lang="en-US" b="1" i="1" baseline="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4296699"/>
            <a:ext cx="74295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25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generate the X and Y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Could use a digital</a:t>
            </a:r>
            <a:r>
              <a:rPr lang="en-US" sz="2400" baseline="0" dirty="0" smtClean="0"/>
              <a:t> </a:t>
            </a:r>
            <a:r>
              <a:rPr lang="en-US" sz="2400" dirty="0" smtClean="0"/>
              <a:t>computer board (Raspberry PI, </a:t>
            </a:r>
            <a:r>
              <a:rPr lang="en-US" sz="2400" dirty="0" err="1" smtClean="0"/>
              <a:t>BeagleBoard</a:t>
            </a:r>
            <a:r>
              <a:rPr lang="en-US" sz="2400" dirty="0" smtClean="0"/>
              <a:t>), with X and Y out (analog voltage out).  Mostly a software project.</a:t>
            </a:r>
          </a:p>
          <a:p>
            <a:r>
              <a:rPr lang="en-US" sz="2400" dirty="0" smtClean="0"/>
              <a:t>Could build raw circuits which generate the necessary X and Y waveforms (analog)</a:t>
            </a:r>
          </a:p>
          <a:p>
            <a:r>
              <a:rPr lang="en-US" sz="2400" dirty="0" smtClean="0"/>
              <a:t>This</a:t>
            </a:r>
            <a:r>
              <a:rPr lang="en-US" sz="2400" baseline="0" dirty="0" smtClean="0"/>
              <a:t> is basically an Analog Computer</a:t>
            </a:r>
          </a:p>
        </p:txBody>
      </p:sp>
    </p:spTree>
    <p:extLst>
      <p:ext uri="{BB962C8B-B14F-4D97-AF65-F5344CB8AC3E}">
        <p14:creationId xmlns:p14="http://schemas.microsoft.com/office/powerpoint/2010/main" val="3300231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“Analog” as in “not</a:t>
            </a:r>
            <a:r>
              <a:rPr lang="en-US" sz="2400" baseline="0" dirty="0" smtClean="0"/>
              <a:t> Digital”</a:t>
            </a:r>
          </a:p>
          <a:p>
            <a:pPr lvl="1"/>
            <a:r>
              <a:rPr lang="en-US" sz="2400" dirty="0" smtClean="0"/>
              <a:t>Analog: can take on a range of values (continuous)</a:t>
            </a:r>
          </a:p>
          <a:p>
            <a:pPr lvl="1"/>
            <a:r>
              <a:rPr lang="en-US" sz="2400" baseline="0" dirty="0" smtClean="0"/>
              <a:t>Digital:</a:t>
            </a:r>
            <a:r>
              <a:rPr lang="en-US" sz="2400" dirty="0" smtClean="0"/>
              <a:t> can take on a fixed set of values (discrete)</a:t>
            </a:r>
            <a:endParaRPr lang="en-US" sz="2400" baseline="0" dirty="0" smtClean="0"/>
          </a:p>
          <a:p>
            <a:r>
              <a:rPr lang="en-US" sz="2400" dirty="0" smtClean="0"/>
              <a:t>“Analogue” as in “analogy” or “analogous”</a:t>
            </a:r>
          </a:p>
          <a:p>
            <a:r>
              <a:rPr lang="en-US" sz="2400" dirty="0" smtClean="0"/>
              <a:t>Analog Computers don’t “compute”, they just “act”</a:t>
            </a:r>
          </a:p>
          <a:p>
            <a:r>
              <a:rPr lang="en-US" sz="2400" dirty="0" smtClean="0"/>
              <a:t>Circuit</a:t>
            </a:r>
            <a:r>
              <a:rPr lang="en-US" sz="2400" baseline="0" dirty="0" smtClean="0"/>
              <a:t> made of Amplifiers and Switches which is the electrical analogue of a pendulum system (acts the same)</a:t>
            </a:r>
          </a:p>
        </p:txBody>
      </p:sp>
    </p:spTree>
    <p:extLst>
      <p:ext uri="{BB962C8B-B14F-4D97-AF65-F5344CB8AC3E}">
        <p14:creationId xmlns:p14="http://schemas.microsoft.com/office/powerpoint/2010/main" val="1457237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(1D) Pendulum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Energy transfer from Kinetic to </a:t>
            </a:r>
            <a:r>
              <a:rPr lang="en-US" sz="2400" dirty="0" smtClean="0"/>
              <a:t>Potential over time</a:t>
            </a:r>
          </a:p>
          <a:p>
            <a:r>
              <a:rPr lang="en-US" sz="2400" dirty="0"/>
              <a:t>Energy decays over time due to friction</a:t>
            </a:r>
          </a:p>
          <a:p>
            <a:pPr lvl="0"/>
            <a:r>
              <a:rPr lang="en-US" sz="2400" dirty="0" smtClean="0"/>
              <a:t>Energy Equation (Hamiltonian)</a:t>
            </a:r>
          </a:p>
          <a:p>
            <a:pPr lvl="1"/>
            <a:r>
              <a:rPr lang="en-US" sz="2400" dirty="0" smtClean="0"/>
              <a:t>Kinetic is based on speed</a:t>
            </a:r>
          </a:p>
          <a:p>
            <a:pPr lvl="1"/>
            <a:r>
              <a:rPr lang="en-US" sz="2400" dirty="0" smtClean="0"/>
              <a:t>Potential is based on position</a:t>
            </a:r>
          </a:p>
          <a:p>
            <a:pPr marL="34290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Linear Simplification (small deflection)</a:t>
            </a:r>
            <a:endParaRPr lang="en-US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3405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(1D) Pendulum Physics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/>
              <a:t>Equation of Motion</a:t>
            </a:r>
          </a:p>
          <a:p>
            <a:r>
              <a:rPr lang="en-US" sz="2400" dirty="0" smtClean="0"/>
              <a:t>“Simple Harmonic Oscillator with Damping”</a:t>
            </a:r>
          </a:p>
          <a:p>
            <a:r>
              <a:rPr lang="en-US" sz="2400" dirty="0" smtClean="0"/>
              <a:t>Direct Solution is possible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9024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“Spherical” Pendulum</a:t>
            </a:r>
            <a:r>
              <a:rPr lang="en-US" baseline="0" dirty="0" smtClean="0"/>
              <a:t> (2D) Physics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See Paper</a:t>
            </a:r>
          </a:p>
          <a:p>
            <a:pPr lvl="1"/>
            <a:r>
              <a:rPr lang="en-US" sz="2400" dirty="0">
                <a:hlinkClick r:id="rId2"/>
              </a:rPr>
              <a:t>https://www.physicsforums.com/attachments/deriving-the-eqns-of-motion_second-approach-3d-pdf.47912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pPr lvl="1"/>
            <a:r>
              <a:rPr lang="en-US" sz="2400" dirty="0" smtClean="0"/>
              <a:t>Trig functions</a:t>
            </a:r>
          </a:p>
          <a:p>
            <a:pPr lvl="1"/>
            <a:r>
              <a:rPr lang="en-US" sz="2400" dirty="0" smtClean="0"/>
              <a:t>Cross terms (x times y)</a:t>
            </a:r>
          </a:p>
        </p:txBody>
      </p:sp>
    </p:spTree>
    <p:extLst>
      <p:ext uri="{BB962C8B-B14F-4D97-AF65-F5344CB8AC3E}">
        <p14:creationId xmlns:p14="http://schemas.microsoft.com/office/powerpoint/2010/main" val="1370824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Drive a Vector 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1) Turn</a:t>
            </a:r>
            <a:r>
              <a:rPr lang="en-US" sz="2400" baseline="0" dirty="0" smtClean="0"/>
              <a:t> Beam Off</a:t>
            </a:r>
            <a:r>
              <a:rPr lang="en-US" sz="2400" dirty="0" smtClean="0"/>
              <a:t> while m</a:t>
            </a:r>
            <a:r>
              <a:rPr lang="en-US" sz="2400" baseline="0" dirty="0" smtClean="0"/>
              <a:t>oving circuit to initial conditions (Retrace!)</a:t>
            </a:r>
          </a:p>
          <a:p>
            <a:r>
              <a:rPr lang="en-US" sz="2400" baseline="0" dirty="0" smtClean="0"/>
              <a:t>2)</a:t>
            </a:r>
            <a:r>
              <a:rPr lang="en-US" sz="2400" dirty="0" smtClean="0"/>
              <a:t> Turn Beam On </a:t>
            </a:r>
            <a:r>
              <a:rPr lang="en-US" sz="2400" baseline="0" dirty="0" smtClean="0"/>
              <a:t>and let the circuit run for a while (Draw!)</a:t>
            </a:r>
          </a:p>
          <a:p>
            <a:r>
              <a:rPr lang="en-US" sz="2400" dirty="0" smtClean="0"/>
              <a:t>3) Repeat!</a:t>
            </a:r>
          </a:p>
          <a:p>
            <a:r>
              <a:rPr lang="en-US" sz="2400" dirty="0" smtClean="0"/>
              <a:t>Shouldn’t leave the beam in one spot to long – will burn hole in the phosphor!</a:t>
            </a:r>
          </a:p>
          <a:p>
            <a:pPr lvl="1"/>
            <a:r>
              <a:rPr lang="en-US" sz="2400" baseline="0" dirty="0" smtClean="0"/>
              <a:t>Atari – Spot killer circuit should help with this</a:t>
            </a:r>
          </a:p>
        </p:txBody>
      </p:sp>
    </p:spTree>
    <p:extLst>
      <p:ext uri="{BB962C8B-B14F-4D97-AF65-F5344CB8AC3E}">
        <p14:creationId xmlns:p14="http://schemas.microsoft.com/office/powerpoint/2010/main" val="760419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Pendulum circuit – building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Op-Amps (Operational Amplifiers)</a:t>
            </a:r>
          </a:p>
          <a:p>
            <a:pPr lvl="1"/>
            <a:r>
              <a:rPr lang="en-US" sz="2200" dirty="0" smtClean="0"/>
              <a:t>Voltage is the independent variable</a:t>
            </a:r>
          </a:p>
          <a:p>
            <a:pPr lvl="1"/>
            <a:r>
              <a:rPr lang="en-US" sz="2400" dirty="0" smtClean="0"/>
              <a:t>Can</a:t>
            </a:r>
            <a:r>
              <a:rPr lang="en-US" sz="2400" baseline="0" dirty="0" smtClean="0"/>
              <a:t> a</a:t>
            </a:r>
            <a:r>
              <a:rPr lang="en-US" sz="2400" dirty="0" smtClean="0"/>
              <a:t>ct as an integrator,</a:t>
            </a:r>
            <a:r>
              <a:rPr lang="en-US" sz="2400" baseline="0" dirty="0" smtClean="0"/>
              <a:t> gain, inverter, sum</a:t>
            </a:r>
          </a:p>
          <a:p>
            <a:pPr lvl="1"/>
            <a:r>
              <a:rPr lang="en-US" sz="2400" baseline="0" dirty="0" smtClean="0"/>
              <a:t>No multiply, complex functions</a:t>
            </a:r>
          </a:p>
          <a:p>
            <a:pPr lvl="0"/>
            <a:r>
              <a:rPr lang="en-US" sz="2400" baseline="0" dirty="0" smtClean="0"/>
              <a:t>Analog Switch</a:t>
            </a:r>
          </a:p>
          <a:p>
            <a:pPr lvl="1"/>
            <a:r>
              <a:rPr lang="en-US" sz="2400" baseline="0" dirty="0" smtClean="0"/>
              <a:t>Connect/Disconnect circuits on demand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293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286000"/>
            <a:ext cx="6666992" cy="4023360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History</a:t>
            </a:r>
          </a:p>
          <a:p>
            <a:pPr lvl="0"/>
            <a:r>
              <a:rPr lang="en-US" sz="2400" dirty="0" smtClean="0"/>
              <a:t>Physics</a:t>
            </a:r>
          </a:p>
          <a:p>
            <a:pPr lvl="0"/>
            <a:r>
              <a:rPr lang="en-US" sz="2400" dirty="0" smtClean="0"/>
              <a:t>Math</a:t>
            </a:r>
          </a:p>
          <a:p>
            <a:pPr lvl="0"/>
            <a:r>
              <a:rPr lang="en-US" sz="2400" dirty="0" smtClean="0"/>
              <a:t>Engineering</a:t>
            </a:r>
          </a:p>
        </p:txBody>
      </p:sp>
    </p:spTree>
    <p:extLst>
      <p:ext uri="{BB962C8B-B14F-4D97-AF65-F5344CB8AC3E}">
        <p14:creationId xmlns:p14="http://schemas.microsoft.com/office/powerpoint/2010/main" val="4159476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1D Pendulum</a:t>
            </a:r>
            <a:r>
              <a:rPr lang="en-US" baseline="0" dirty="0" smtClean="0"/>
              <a:t>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1949"/>
            <a:ext cx="8596668" cy="4616131"/>
          </a:xfrm>
        </p:spPr>
        <p:txBody>
          <a:bodyPr>
            <a:noAutofit/>
          </a:bodyPr>
          <a:lstStyle/>
          <a:p>
            <a:r>
              <a:rPr lang="en-US" sz="2400" dirty="0" smtClean="0"/>
              <a:t>Simple Harmonic Oscillator with Damping</a:t>
            </a:r>
          </a:p>
          <a:p>
            <a:r>
              <a:rPr lang="en-US" sz="2400" dirty="0" smtClean="0"/>
              <a:t>2 Capacitors – energy storage devices</a:t>
            </a:r>
          </a:p>
          <a:p>
            <a:pPr lvl="1"/>
            <a:r>
              <a:rPr lang="en-US" sz="2400" dirty="0" smtClean="0"/>
              <a:t>Kinetic Energy / Speed / Initial Condition</a:t>
            </a:r>
          </a:p>
          <a:p>
            <a:pPr lvl="1"/>
            <a:r>
              <a:rPr lang="en-US" sz="2400" dirty="0" smtClean="0"/>
              <a:t>Potential Energy / Position / Initial Condition</a:t>
            </a:r>
          </a:p>
          <a:p>
            <a:pPr lvl="0"/>
            <a:r>
              <a:rPr lang="en-US" sz="2400" dirty="0" smtClean="0"/>
              <a:t>Adjust</a:t>
            </a:r>
            <a:r>
              <a:rPr lang="en-US" sz="2400" baseline="0" dirty="0" smtClean="0"/>
              <a:t> Voltage for Initial Condition (Position)</a:t>
            </a:r>
            <a:endParaRPr lang="en-US" sz="2400" dirty="0" smtClean="0"/>
          </a:p>
          <a:p>
            <a:r>
              <a:rPr lang="en-US" sz="2400" dirty="0" smtClean="0"/>
              <a:t>Adjust Resistor for Frequency (Pendulum Length)</a:t>
            </a:r>
          </a:p>
          <a:p>
            <a:r>
              <a:rPr lang="en-US" sz="2400" dirty="0" smtClean="0"/>
              <a:t>Adjust Resistor for Damping (Friction)</a:t>
            </a:r>
          </a:p>
          <a:p>
            <a:r>
              <a:rPr lang="en-US" sz="2400" dirty="0" smtClean="0"/>
              <a:t>3 Op-Amps + 2 Analog Switches, 1 More Op-Amp for Initial Conditions</a:t>
            </a:r>
          </a:p>
        </p:txBody>
      </p:sp>
    </p:spTree>
    <p:extLst>
      <p:ext uri="{BB962C8B-B14F-4D97-AF65-F5344CB8AC3E}">
        <p14:creationId xmlns:p14="http://schemas.microsoft.com/office/powerpoint/2010/main" val="2844867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Rotary</a:t>
            </a:r>
            <a:r>
              <a:rPr lang="en-US" baseline="0" dirty="0" smtClean="0"/>
              <a:t> Pendulum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i="1" dirty="0" smtClean="0"/>
              <a:t>Uh-oh</a:t>
            </a:r>
            <a:r>
              <a:rPr lang="en-US" sz="2400" i="1" baseline="0" dirty="0" smtClean="0"/>
              <a:t> – too hard to do correctly without Analog Multipliers, at least…</a:t>
            </a:r>
          </a:p>
          <a:p>
            <a:r>
              <a:rPr lang="en-US" sz="2400" baseline="0" dirty="0" smtClean="0"/>
              <a:t>Wait – let’s try another 1D oscillator</a:t>
            </a:r>
          </a:p>
          <a:p>
            <a:pPr lvl="1"/>
            <a:r>
              <a:rPr lang="en-US" sz="2400" dirty="0" smtClean="0"/>
              <a:t>Use Position as X</a:t>
            </a:r>
          </a:p>
          <a:p>
            <a:pPr lvl="1"/>
            <a:r>
              <a:rPr lang="en-US" sz="2400" dirty="0" smtClean="0"/>
              <a:t>Use</a:t>
            </a:r>
            <a:r>
              <a:rPr lang="en-US" sz="2400" baseline="0" dirty="0" smtClean="0"/>
              <a:t> Speed as Y</a:t>
            </a:r>
          </a:p>
          <a:p>
            <a:pPr lvl="1"/>
            <a:r>
              <a:rPr lang="en-US" sz="2400" dirty="0" smtClean="0"/>
              <a:t>Already 90 degrees out of phase</a:t>
            </a:r>
            <a:endParaRPr lang="en-US" sz="2400" baseline="0" dirty="0" smtClean="0"/>
          </a:p>
          <a:p>
            <a:pPr lvl="0"/>
            <a:r>
              <a:rPr lang="en-US" sz="2400" baseline="0" dirty="0" smtClean="0"/>
              <a:t>Circular Motion at a given frequency</a:t>
            </a:r>
          </a:p>
          <a:p>
            <a:pPr lvl="0"/>
            <a:r>
              <a:rPr lang="en-US" sz="2400" baseline="0" dirty="0" smtClean="0"/>
              <a:t>“Elliptical” Motion above or below that frequency</a:t>
            </a:r>
          </a:p>
          <a:p>
            <a:pPr lvl="0"/>
            <a:r>
              <a:rPr lang="en-US" sz="2400" b="1" i="1" baseline="0" dirty="0" smtClean="0"/>
              <a:t>Good Enough!</a:t>
            </a:r>
          </a:p>
        </p:txBody>
      </p:sp>
    </p:spTree>
    <p:extLst>
      <p:ext uri="{BB962C8B-B14F-4D97-AF65-F5344CB8AC3E}">
        <p14:creationId xmlns:p14="http://schemas.microsoft.com/office/powerpoint/2010/main" val="685270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Circuit</a:t>
            </a:r>
            <a:r>
              <a:rPr lang="en-US" baseline="0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Power Regulator</a:t>
            </a:r>
          </a:p>
          <a:p>
            <a:r>
              <a:rPr lang="en-US" sz="2400" dirty="0" smtClean="0"/>
              <a:t>3</a:t>
            </a:r>
            <a:r>
              <a:rPr lang="en-US" sz="2400" baseline="0" dirty="0" smtClean="0"/>
              <a:t> Pendulum Oscillators</a:t>
            </a:r>
          </a:p>
          <a:p>
            <a:r>
              <a:rPr lang="en-US" sz="2400" baseline="0" dirty="0" smtClean="0"/>
              <a:t>Summers for X and Y</a:t>
            </a:r>
          </a:p>
          <a:p>
            <a:r>
              <a:rPr lang="en-US" sz="2400" dirty="0" smtClean="0"/>
              <a:t>Oscillator</a:t>
            </a:r>
            <a:r>
              <a:rPr lang="en-US" sz="2400" baseline="0" dirty="0" smtClean="0"/>
              <a:t> for Draw/Retrace (Duration Knob)</a:t>
            </a:r>
          </a:p>
          <a:p>
            <a:r>
              <a:rPr lang="en-US" sz="2400" baseline="0" dirty="0" smtClean="0"/>
              <a:t>Brightness adjusts</a:t>
            </a:r>
          </a:p>
          <a:p>
            <a:r>
              <a:rPr lang="en-US" sz="2400" baseline="0" dirty="0" smtClean="0"/>
              <a:t>Color-Enable Switches</a:t>
            </a:r>
          </a:p>
        </p:txBody>
      </p:sp>
    </p:spTree>
    <p:extLst>
      <p:ext uri="{BB962C8B-B14F-4D97-AF65-F5344CB8AC3E}">
        <p14:creationId xmlns:p14="http://schemas.microsoft.com/office/powerpoint/2010/main" val="3805751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Repair</a:t>
            </a:r>
            <a:r>
              <a:rPr lang="en-US" sz="2400" baseline="0" dirty="0" smtClean="0"/>
              <a:t> Game</a:t>
            </a:r>
          </a:p>
          <a:p>
            <a:r>
              <a:rPr lang="en-US" sz="2400" baseline="0" dirty="0" smtClean="0"/>
              <a:t>Prototype Rotary Oscillator</a:t>
            </a:r>
          </a:p>
          <a:p>
            <a:r>
              <a:rPr lang="en-US" sz="2400" baseline="0" dirty="0" smtClean="0"/>
              <a:t>Build/Debug rest of the circuit</a:t>
            </a:r>
          </a:p>
          <a:p>
            <a:r>
              <a:rPr lang="en-US" sz="2400" baseline="0" dirty="0" smtClean="0"/>
              <a:t>Physical Design/Construction and Assembly</a:t>
            </a:r>
          </a:p>
          <a:p>
            <a:r>
              <a:rPr lang="en-US" sz="2400" baseline="0" dirty="0" smtClean="0"/>
              <a:t>&lt;2 Months</a:t>
            </a:r>
          </a:p>
          <a:p>
            <a:r>
              <a:rPr lang="en-US" sz="2400" baseline="0" dirty="0" smtClean="0"/>
              <a:t>Last wiring error fixed 3</a:t>
            </a:r>
            <a:r>
              <a:rPr lang="en-US" sz="2400" baseline="0" dirty="0" smtClean="0">
                <a:sym typeface="Wingdings" panose="05000000000000000000" pitchFamily="2" charset="2"/>
              </a:rPr>
              <a:t>:00AM day of Maker Faire!!!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4633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Pretty Dang Cool!!!</a:t>
            </a:r>
          </a:p>
          <a:p>
            <a:r>
              <a:rPr lang="en-US" dirty="0" smtClean="0"/>
              <a:t>Some unexpected effects</a:t>
            </a:r>
          </a:p>
          <a:p>
            <a:pPr lvl="1"/>
            <a:r>
              <a:rPr lang="en-US" dirty="0" smtClean="0"/>
              <a:t>Clipping/Jumping behavior</a:t>
            </a:r>
          </a:p>
          <a:p>
            <a:pPr lvl="1"/>
            <a:r>
              <a:rPr lang="en-US" dirty="0" smtClean="0"/>
              <a:t>Non-Physical parameter ranges</a:t>
            </a:r>
          </a:p>
          <a:p>
            <a:pPr lvl="2"/>
            <a:r>
              <a:rPr lang="en-US" dirty="0" smtClean="0"/>
              <a:t>Pendulum too short</a:t>
            </a:r>
          </a:p>
          <a:p>
            <a:pPr lvl="2"/>
            <a:r>
              <a:rPr lang="en-US" dirty="0" smtClean="0"/>
              <a:t>Friction too low</a:t>
            </a:r>
          </a:p>
          <a:p>
            <a:pPr lvl="1"/>
            <a:r>
              <a:rPr lang="en-US" dirty="0" smtClean="0"/>
              <a:t>Very 3D-like effects!!</a:t>
            </a:r>
          </a:p>
          <a:p>
            <a:pPr lvl="1"/>
            <a:r>
              <a:rPr lang="en-US" dirty="0" smtClean="0"/>
              <a:t>More Friction than expected</a:t>
            </a:r>
          </a:p>
        </p:txBody>
      </p:sp>
    </p:spTree>
    <p:extLst>
      <p:ext uri="{BB962C8B-B14F-4D97-AF65-F5344CB8AC3E}">
        <p14:creationId xmlns:p14="http://schemas.microsoft.com/office/powerpoint/2010/main" val="1963690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Do A PCB!!!</a:t>
            </a:r>
          </a:p>
          <a:p>
            <a:r>
              <a:rPr lang="en-US" sz="2400" dirty="0" smtClean="0"/>
              <a:t>Digital Version???</a:t>
            </a:r>
          </a:p>
          <a:p>
            <a:r>
              <a:rPr lang="en-US" sz="2400" dirty="0" smtClean="0"/>
              <a:t>More Gain?</a:t>
            </a:r>
          </a:p>
          <a:p>
            <a:r>
              <a:rPr lang="en-US" sz="2400" dirty="0" smtClean="0"/>
              <a:t>Modulate Colors?</a:t>
            </a:r>
          </a:p>
          <a:p>
            <a:r>
              <a:rPr lang="en-US" sz="2400" dirty="0" smtClean="0"/>
              <a:t>Sound?</a:t>
            </a:r>
          </a:p>
          <a:p>
            <a:r>
              <a:rPr lang="en-US" sz="2400" dirty="0" smtClean="0"/>
              <a:t>Better</a:t>
            </a:r>
            <a:r>
              <a:rPr lang="en-US" sz="2400" baseline="0" dirty="0" smtClean="0"/>
              <a:t> handling of control ranges?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875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What is a </a:t>
            </a:r>
            <a:r>
              <a:rPr lang="en-US" dirty="0" err="1" smtClean="0"/>
              <a:t>Harmonograph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6973146" cy="4026851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Century “Parlor Game”</a:t>
            </a:r>
          </a:p>
          <a:p>
            <a:r>
              <a:rPr lang="en-US" sz="2400" dirty="0" smtClean="0"/>
              <a:t>Automatic drawing machine, based on the motion of pendulums</a:t>
            </a:r>
          </a:p>
          <a:p>
            <a:r>
              <a:rPr lang="en-US" sz="2400" dirty="0" smtClean="0"/>
              <a:t>Patterns are similar to a “Spirograph” toy</a:t>
            </a:r>
          </a:p>
          <a:p>
            <a:r>
              <a:rPr lang="en-US" sz="2400" dirty="0" smtClean="0"/>
              <a:t>Variation in pictures comes from:</a:t>
            </a:r>
          </a:p>
          <a:p>
            <a:pPr lvl="1"/>
            <a:r>
              <a:rPr lang="en-US" sz="2400" dirty="0" smtClean="0"/>
              <a:t>Different physical parameters (Pendulum Length,</a:t>
            </a:r>
            <a:r>
              <a:rPr lang="en-US" sz="2400" baseline="0" dirty="0" smtClean="0"/>
              <a:t> etc.)</a:t>
            </a:r>
          </a:p>
          <a:p>
            <a:pPr lvl="1"/>
            <a:r>
              <a:rPr lang="en-US" sz="2400" baseline="0" dirty="0" smtClean="0"/>
              <a:t>Different initial conditions (Start Position)</a:t>
            </a:r>
            <a:endParaRPr lang="en-US" sz="2400" dirty="0"/>
          </a:p>
        </p:txBody>
      </p:sp>
      <p:pic>
        <p:nvPicPr>
          <p:cNvPr id="4" name="Picture 2" descr="http://www.karlsims.com/harmonograph/harmonograp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357" y="952499"/>
            <a:ext cx="3899239" cy="490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60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Harmonograph</a:t>
            </a:r>
            <a:r>
              <a:rPr lang="en-US" dirty="0" smtClean="0"/>
              <a:t>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/>
              <a:t>Book:</a:t>
            </a:r>
          </a:p>
          <a:p>
            <a:pPr lvl="1"/>
            <a:r>
              <a:rPr lang="en-US" sz="2400" dirty="0" smtClean="0">
                <a:hlinkClick r:id="rId2"/>
              </a:rPr>
              <a:t>http://www.amazon.com/s/ref=nb_sb_noss_1?url=search-alias%3Daps&amp;field-keywords=harmonograph</a:t>
            </a:r>
            <a:endParaRPr lang="en-US" sz="2400" dirty="0" smtClean="0"/>
          </a:p>
          <a:p>
            <a:r>
              <a:rPr lang="en-US" sz="2400" dirty="0" smtClean="0"/>
              <a:t>Videos:</a:t>
            </a:r>
          </a:p>
          <a:p>
            <a:pPr lvl="1"/>
            <a:r>
              <a:rPr lang="en-US" sz="2400" dirty="0" smtClean="0">
                <a:hlinkClick r:id="rId3"/>
              </a:rPr>
              <a:t>https://www.youtube.com/watch?v=bXAWXoew9mM</a:t>
            </a:r>
            <a:endParaRPr lang="en-US" sz="2400" dirty="0" smtClean="0"/>
          </a:p>
          <a:p>
            <a:r>
              <a:rPr lang="en-US" sz="2400" dirty="0" smtClean="0"/>
              <a:t>Samples:</a:t>
            </a:r>
          </a:p>
          <a:p>
            <a:pPr lvl="1"/>
            <a:r>
              <a:rPr lang="en-US" sz="2400" dirty="0" smtClean="0">
                <a:hlinkClick r:id="rId4"/>
              </a:rPr>
              <a:t>https://www.google.com/imghp?hl=en&amp;q=harmonograph+drawing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52426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6861386" cy="4047171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2-Pendulum and 3-Pendulum</a:t>
            </a:r>
            <a:r>
              <a:rPr lang="en-US" sz="2400" baseline="0" dirty="0" smtClean="0"/>
              <a:t> varieties</a:t>
            </a:r>
          </a:p>
          <a:p>
            <a:pPr lvl="0"/>
            <a:r>
              <a:rPr lang="en-US" sz="2400" baseline="0" dirty="0" smtClean="0"/>
              <a:t>Two pendulums control X and Y displacement of a pen</a:t>
            </a:r>
          </a:p>
          <a:p>
            <a:pPr lvl="0"/>
            <a:r>
              <a:rPr lang="en-US" sz="2400" baseline="0" dirty="0" smtClean="0"/>
              <a:t>Third pendulum (Rotary) controls a movable writing platform. </a:t>
            </a:r>
          </a:p>
        </p:txBody>
      </p:sp>
      <p:pic>
        <p:nvPicPr>
          <p:cNvPr id="4" name="Picture 2" descr="http://www.karlsims.com/harmonograph/harmonograp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357" y="952499"/>
            <a:ext cx="3899239" cy="490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851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 smtClean="0"/>
              <a:t>What’s in a name?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baseline="0" dirty="0" smtClean="0"/>
              <a:t>Name comes from it’s relation to music</a:t>
            </a:r>
          </a:p>
          <a:p>
            <a:pPr lvl="0"/>
            <a:r>
              <a:rPr lang="en-US" sz="2400" baseline="0" dirty="0" smtClean="0"/>
              <a:t>Simple mathematical relations between pendulum lengths lead to nice symmetric patterns (Harmonies!) just like musical notes</a:t>
            </a:r>
          </a:p>
          <a:p>
            <a:pPr lvl="0"/>
            <a:r>
              <a:rPr lang="en-US" sz="2400" baseline="0" dirty="0" smtClean="0"/>
              <a:t>Other relations lead to discord / chaotic looking pictures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327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ElectroHarmonograph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7186506" cy="421953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Idea: Could I make</a:t>
            </a:r>
            <a:r>
              <a:rPr lang="en-US" sz="2400" baseline="0" dirty="0" smtClean="0"/>
              <a:t> an electronic version of a </a:t>
            </a:r>
            <a:r>
              <a:rPr lang="en-US" sz="2400" baseline="0" dirty="0" err="1" smtClean="0"/>
              <a:t>Harmonograph</a:t>
            </a:r>
            <a:r>
              <a:rPr lang="en-US" sz="2400" baseline="0" dirty="0" smtClean="0"/>
              <a:t>?</a:t>
            </a:r>
          </a:p>
          <a:p>
            <a:r>
              <a:rPr lang="en-US" sz="2400" baseline="0" dirty="0" smtClean="0"/>
              <a:t>Electrical circuit could mimic the pendulum motions.</a:t>
            </a:r>
          </a:p>
          <a:p>
            <a:r>
              <a:rPr lang="en-US" sz="2400" baseline="0" dirty="0" smtClean="0"/>
              <a:t>Real-time display of the results</a:t>
            </a:r>
          </a:p>
          <a:p>
            <a:r>
              <a:rPr lang="en-US" sz="2400" baseline="0" dirty="0" smtClean="0"/>
              <a:t>Knobs to change the “Pendulum” parameters</a:t>
            </a:r>
          </a:p>
          <a:p>
            <a:r>
              <a:rPr lang="en-US" sz="2400" baseline="0" dirty="0" smtClean="0"/>
              <a:t>Already seen simulators, wanted something physical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640" y="609600"/>
            <a:ext cx="3605560" cy="577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24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80’s Coin-Operated Arcade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Big</a:t>
            </a:r>
            <a:r>
              <a:rPr lang="en-US" sz="2400" baseline="0" dirty="0" smtClean="0"/>
              <a:t> Cabinets</a:t>
            </a:r>
          </a:p>
          <a:p>
            <a:r>
              <a:rPr lang="en-US" sz="2400" baseline="0" dirty="0" smtClean="0"/>
              <a:t>Control Panel</a:t>
            </a:r>
          </a:p>
          <a:p>
            <a:r>
              <a:rPr lang="en-US" sz="2400" baseline="0" dirty="0" smtClean="0"/>
              <a:t>Cathode-Ray Tube (CRT) Monitors</a:t>
            </a:r>
          </a:p>
          <a:p>
            <a:pPr lvl="1"/>
            <a:r>
              <a:rPr lang="en-US" sz="2400" baseline="0" dirty="0" smtClean="0"/>
              <a:t>Raster vs Vector Monitors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800" y="392402"/>
            <a:ext cx="3327975" cy="588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751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Cathode Ray Tubes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8269"/>
            <a:ext cx="10630746" cy="1476691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Vacuum</a:t>
            </a:r>
            <a:r>
              <a:rPr lang="en-US" sz="2400" baseline="0" dirty="0" smtClean="0"/>
              <a:t> tube (Picture Tube)</a:t>
            </a:r>
          </a:p>
          <a:p>
            <a:r>
              <a:rPr lang="en-US" sz="2400" dirty="0" smtClean="0"/>
              <a:t>Electron</a:t>
            </a:r>
            <a:r>
              <a:rPr lang="en-US" sz="2400" baseline="0" dirty="0" smtClean="0"/>
              <a:t> gun (source of electrons)</a:t>
            </a:r>
          </a:p>
          <a:p>
            <a:r>
              <a:rPr lang="en-US" sz="2400" dirty="0" smtClean="0"/>
              <a:t>Phosphor</a:t>
            </a:r>
            <a:r>
              <a:rPr lang="en-US" sz="2400" baseline="0" dirty="0" smtClean="0"/>
              <a:t>-coated screen change electrons into light</a:t>
            </a:r>
          </a:p>
          <a:p>
            <a:r>
              <a:rPr lang="en-US" sz="2400" baseline="0" dirty="0" smtClean="0"/>
              <a:t>Magnetic Coils used to deflect electron beam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" y="2991802"/>
            <a:ext cx="68580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1195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264</TotalTime>
  <Words>915</Words>
  <Application>Microsoft Office PowerPoint</Application>
  <PresentationFormat>Widescreen</PresentationFormat>
  <Paragraphs>151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Trebuchet MS</vt:lpstr>
      <vt:lpstr>Wingdings</vt:lpstr>
      <vt:lpstr>Wingdings 3</vt:lpstr>
      <vt:lpstr>Facet</vt:lpstr>
      <vt:lpstr>Harmonographs and the ElectroHarmonograph</vt:lpstr>
      <vt:lpstr>Something For Everyone</vt:lpstr>
      <vt:lpstr>What is a Harmonograph?</vt:lpstr>
      <vt:lpstr>Harmonograph Links</vt:lpstr>
      <vt:lpstr>How It Works</vt:lpstr>
      <vt:lpstr>What’s in a name?</vt:lpstr>
      <vt:lpstr>The ElectroHarmonograph</vt:lpstr>
      <vt:lpstr>80’s Coin-Operated Arcade Games</vt:lpstr>
      <vt:lpstr>Cathode Ray Tubes</vt:lpstr>
      <vt:lpstr>Color vs Black &amp; White</vt:lpstr>
      <vt:lpstr>Raster Monitor (Old TV tech)</vt:lpstr>
      <vt:lpstr>Vector Monitor (Special)</vt:lpstr>
      <vt:lpstr>How to generate the X and Y signals</vt:lpstr>
      <vt:lpstr>Analog Computers</vt:lpstr>
      <vt:lpstr>Simple (1D) Pendulum Physics</vt:lpstr>
      <vt:lpstr>Simple (1D) Pendulum Physics – cont’d</vt:lpstr>
      <vt:lpstr>“Spherical” Pendulum (2D) Physics</vt:lpstr>
      <vt:lpstr>How To Drive a Vector Monitor</vt:lpstr>
      <vt:lpstr>Pendulum circuit – building blocks</vt:lpstr>
      <vt:lpstr>1D Pendulum Circuit</vt:lpstr>
      <vt:lpstr>Rotary Pendulum Circuit</vt:lpstr>
      <vt:lpstr>Other Circuit Design</vt:lpstr>
      <vt:lpstr>Development Process</vt:lpstr>
      <vt:lpstr>The Result</vt:lpstr>
      <vt:lpstr>Next Time…?</vt:lpstr>
    </vt:vector>
  </TitlesOfParts>
  <Company>Altair Engineering,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Harmonographs and the ElectroHarmonograph</dc:title>
  <dc:creator>Frank Palazzolo</dc:creator>
  <cp:lastModifiedBy>Frank Palazzolo</cp:lastModifiedBy>
  <cp:revision>7</cp:revision>
  <dcterms:created xsi:type="dcterms:W3CDTF">2015-08-03T15:06:05Z</dcterms:created>
  <dcterms:modified xsi:type="dcterms:W3CDTF">2015-10-18T16:53:36Z</dcterms:modified>
</cp:coreProperties>
</file>