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738C-6014-4137-8F8E-09F2439CE0AC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ACB83-348F-482C-8CF0-FDBAF7864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DC20-9326-4C50-8E1B-45C433FC0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CCB12-56D1-475E-8137-A49060875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2D21B-BED9-43A0-9F46-1668C5A5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73DF-83CB-4022-84FD-CF1DAF7B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25B4A-88F3-47BF-A514-2D7EA666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F747-D55A-4868-99E9-310BA497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DBFCB-F280-4DB2-9FF0-CBB772C3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E5F3-1C7C-4B51-B1EE-D7F5AD99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4F894-0509-457B-A954-56D5936C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7E633-9210-421C-9EF1-EF82F19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4DC75-78F6-4A01-9B5B-F1C053917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FAECB-FD55-4EB8-B92A-5DAC308C5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82E0-52D6-492A-BD22-18E04426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605F9-64A5-43A6-BDB8-383B8433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7EFBB-136A-4E7B-9386-5B7BBB47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9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EAEE-3131-472A-801F-064F9D10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D0FE5-47AF-41E6-A638-1D01BE1D5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DAC04-BA72-4C32-AF29-31EBC4E4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47D73-3E18-4779-A36B-AF8D9473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D0882-9C32-4E79-BAD5-B58CFD71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6974-C0DB-4871-8D1C-9792A1EE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08E45-66F9-4FA7-B32A-D84EF694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0EE22-DBBF-4B54-8D13-50E360EB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9A24-4E5F-4314-86D4-F09DB3F9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83A0D-C0A7-487A-BAD4-4920FC66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C2FD-9CAF-43B4-89EB-57C4600B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E4DB-6970-43FD-B20B-CD041E952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5C5EC-E395-4726-9042-C1F5DE66E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E5A97-907E-41E7-A9E0-91355BA8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75160-814E-4EEC-AC6C-F68FB643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06899-4854-4D47-9348-A0922136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4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10C2-A522-4B36-8E76-EB64CEBD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59763-AF80-4623-80DA-C75BEA047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63C62-4437-4F4C-A727-2293C1F5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03403-C211-4BAE-81C4-792D72C47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86ED3-0E1D-4EDD-AD09-2E63C464C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80B87-5A10-4B91-A13A-E1EA8FDD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B3C36-A846-4EC2-AC02-BA859124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CA851-8E22-4597-8A04-ABE7F374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E7B62-8300-4F6B-9633-DDE93FBA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F79B3C-DCD1-4104-A63D-F674226A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D7DFE-ED77-45E8-9BAC-B619ED84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76D08-95A0-4159-953C-32FE0040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9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3FCEF-0276-49F3-9025-5579E494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1455A-BEB4-4368-85C8-441D280E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319D9-F374-45FB-B9E2-B8CAE5E1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5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F1AA-895F-4D82-87B5-DAED8EDA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9233-4DD4-41E1-9BD8-1A588E3DC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852F6-E03B-490F-AC39-EDC70FF08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B1F9-DA4F-4FBB-9CDE-D7236D61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F7ABD-2746-4C1C-B986-77BC1124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90BA-A32D-4D3A-8D3D-7B78AB90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8E25-1FBB-44A7-9B20-A0BC3ED0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62C09-B94B-4596-AC5B-A986B56BF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03CDB-2A34-420D-94AE-A39B70050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3E06F-F951-4E1F-8ECC-2F4A9B26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E8A89-9F07-4A09-926D-78972E6A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74A01-5E93-46C7-8B70-D5CA0E8B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979AD-9B1E-49BD-A273-E9C5DD1F2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A5773-64EF-4A7C-BAF2-7BE22D801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75545-5198-42D5-A321-3E80E9551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BBEE-93E3-43EB-881E-DDFEA41FDD62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49D2-B685-42A1-AA67-07636F7C8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B5D68-88D7-4561-A26C-4298D4134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73B-631F-4219-84DD-7FE529B7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9BB1-052C-4D19-A89B-6436C808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490" y="473298"/>
            <a:ext cx="15799405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7C8F6-A412-409A-8AD6-C8A379FAE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14933"/>
          <a:stretch/>
        </p:blipFill>
        <p:spPr>
          <a:xfrm rot="-60000">
            <a:off x="54229" y="52002"/>
            <a:ext cx="11959870" cy="6671396"/>
          </a:xfr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CB11CD2-F4E5-49EB-89C1-5AF0FCD7E1F7}"/>
              </a:ext>
            </a:extLst>
          </p:cNvPr>
          <p:cNvGrpSpPr/>
          <p:nvPr/>
        </p:nvGrpSpPr>
        <p:grpSpPr>
          <a:xfrm>
            <a:off x="111318" y="30745"/>
            <a:ext cx="11877565" cy="6827256"/>
            <a:chOff x="111318" y="135172"/>
            <a:chExt cx="11877565" cy="68930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8A4012-DDB1-4BA0-8189-182B5225718B}"/>
                </a:ext>
              </a:extLst>
            </p:cNvPr>
            <p:cNvSpPr/>
            <p:nvPr/>
          </p:nvSpPr>
          <p:spPr>
            <a:xfrm>
              <a:off x="120278" y="6384701"/>
              <a:ext cx="832718" cy="643495"/>
            </a:xfrm>
            <a:prstGeom prst="rect">
              <a:avLst/>
            </a:prstGeom>
            <a:solidFill>
              <a:srgbClr val="0070C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Cartridge Heater,</a:t>
              </a:r>
            </a:p>
            <a:p>
              <a:pPr algn="ctr"/>
              <a:r>
                <a:rPr lang="en-US" sz="1200" dirty="0" err="1"/>
                <a:t>Gronmets</a:t>
              </a:r>
              <a:endParaRPr lang="en-US" sz="12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9CAFD8-CC50-4F23-8CA9-4B1710F3FF92}"/>
                </a:ext>
              </a:extLst>
            </p:cNvPr>
            <p:cNvSpPr/>
            <p:nvPr/>
          </p:nvSpPr>
          <p:spPr>
            <a:xfrm>
              <a:off x="120277" y="5533285"/>
              <a:ext cx="832718" cy="851417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Toggle, </a:t>
              </a:r>
              <a:r>
                <a:rPr lang="en-US" sz="1200" dirty="0" err="1"/>
                <a:t>misc</a:t>
              </a:r>
              <a:endParaRPr lang="en-US" sz="1200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8A9C061-E02D-46B1-B26A-4A8C6006F5A5}"/>
                </a:ext>
              </a:extLst>
            </p:cNvPr>
            <p:cNvGrpSpPr/>
            <p:nvPr/>
          </p:nvGrpSpPr>
          <p:grpSpPr>
            <a:xfrm>
              <a:off x="111318" y="135172"/>
              <a:ext cx="11877565" cy="6893024"/>
              <a:chOff x="-178730" y="-51104"/>
              <a:chExt cx="12167613" cy="70793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80E494-1859-4BD4-A9B8-AA8F4217248B}"/>
                  </a:ext>
                </a:extLst>
              </p:cNvPr>
              <p:cNvSpPr/>
              <p:nvPr/>
            </p:nvSpPr>
            <p:spPr>
              <a:xfrm>
                <a:off x="9488874" y="5394313"/>
                <a:ext cx="2393827" cy="835445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Zener diodes,</a:t>
                </a:r>
              </a:p>
              <a:p>
                <a:pPr algn="ctr"/>
                <a:r>
                  <a:rPr lang="en-US" sz="1200" dirty="0"/>
                  <a:t>Voltage references,</a:t>
                </a:r>
              </a:p>
              <a:p>
                <a:pPr algn="ctr"/>
                <a:r>
                  <a:rPr lang="en-US" sz="1200" dirty="0"/>
                  <a:t>78xx linear V.reg,</a:t>
                </a:r>
              </a:p>
              <a:p>
                <a:pPr algn="ctr"/>
                <a:r>
                  <a:rPr lang="en-US" sz="1200" dirty="0"/>
                  <a:t>SMPS ctrl IC’s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6D5CF5-90D4-47E4-96F1-E12D319EB9BE}"/>
                  </a:ext>
                </a:extLst>
              </p:cNvPr>
              <p:cNvSpPr/>
              <p:nvPr/>
            </p:nvSpPr>
            <p:spPr>
              <a:xfrm>
                <a:off x="9488874" y="6229758"/>
                <a:ext cx="2393827" cy="798436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Capacitors  100µF-10,000µF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F21BC-1FBD-4D24-8D89-02812E0EBA5E}"/>
                  </a:ext>
                </a:extLst>
              </p:cNvPr>
              <p:cNvSpPr/>
              <p:nvPr/>
            </p:nvSpPr>
            <p:spPr>
              <a:xfrm>
                <a:off x="6982126" y="6238627"/>
                <a:ext cx="2450287" cy="789567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Capacitors  1nF-68µF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F582B71-4396-4E6E-8511-771A4E5EDFB3}"/>
                  </a:ext>
                </a:extLst>
              </p:cNvPr>
              <p:cNvSpPr/>
              <p:nvPr/>
            </p:nvSpPr>
            <p:spPr>
              <a:xfrm>
                <a:off x="4658509" y="6524875"/>
                <a:ext cx="2323617" cy="503320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Capacitors  1pF-680pF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5050CA-47B0-4C34-A8FC-828D177CD0C4}"/>
                  </a:ext>
                </a:extLst>
              </p:cNvPr>
              <p:cNvSpPr/>
              <p:nvPr/>
            </p:nvSpPr>
            <p:spPr>
              <a:xfrm>
                <a:off x="4658508" y="5387222"/>
                <a:ext cx="4773905" cy="844317"/>
              </a:xfrm>
              <a:prstGeom prst="rect">
                <a:avLst/>
              </a:prstGeom>
              <a:solidFill>
                <a:srgbClr val="FF00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Resistors</a:t>
                </a:r>
              </a:p>
              <a:p>
                <a:pPr algn="ctr"/>
                <a:r>
                  <a:rPr lang="en-US" sz="1200" dirty="0"/>
                  <a:t>E12 value series from 10 ohms to 1M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A01524-939A-41C6-871E-A43034B61993}"/>
                  </a:ext>
                </a:extLst>
              </p:cNvPr>
              <p:cNvSpPr/>
              <p:nvPr/>
            </p:nvSpPr>
            <p:spPr>
              <a:xfrm>
                <a:off x="4658508" y="6238627"/>
                <a:ext cx="2323617" cy="286247"/>
              </a:xfrm>
              <a:prstGeom prst="rect">
                <a:avLst/>
              </a:prstGeom>
              <a:solidFill>
                <a:srgbClr val="FF00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Meg-plus, sub-10ohm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F1D58FC-8E5F-4FF3-A255-2DF5CBF5C611}"/>
                  </a:ext>
                </a:extLst>
              </p:cNvPr>
              <p:cNvSpPr/>
              <p:nvPr/>
            </p:nvSpPr>
            <p:spPr>
              <a:xfrm>
                <a:off x="2226273" y="5769500"/>
                <a:ext cx="2379040" cy="1025719"/>
              </a:xfrm>
              <a:prstGeom prst="rect">
                <a:avLst/>
              </a:prstGeom>
              <a:solidFill>
                <a:srgbClr val="FF00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Trimpots</a:t>
                </a:r>
                <a:r>
                  <a:rPr lang="en-US" sz="1200" dirty="0"/>
                  <a:t>,</a:t>
                </a:r>
              </a:p>
              <a:p>
                <a:pPr algn="ctr"/>
                <a:r>
                  <a:rPr lang="en-US" sz="1200" dirty="0"/>
                  <a:t>Panel-mount pots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BFD998-F9B2-41C7-8E77-403FD1C1E9E5}"/>
                  </a:ext>
                </a:extLst>
              </p:cNvPr>
              <p:cNvSpPr/>
              <p:nvPr/>
            </p:nvSpPr>
            <p:spPr>
              <a:xfrm>
                <a:off x="2225457" y="5226435"/>
                <a:ext cx="2379545" cy="543066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Fuses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F49515-BDE9-40A6-AC2D-97B2D1DC32EE}"/>
                  </a:ext>
                </a:extLst>
              </p:cNvPr>
              <p:cNvSpPr/>
              <p:nvPr/>
            </p:nvSpPr>
            <p:spPr>
              <a:xfrm>
                <a:off x="2226273" y="6795219"/>
                <a:ext cx="2378730" cy="232976"/>
              </a:xfrm>
              <a:prstGeom prst="rect">
                <a:avLst/>
              </a:prstGeom>
              <a:solidFill>
                <a:srgbClr val="FF00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Resistors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8F19EE-062E-4F0D-AB1B-3E898AB0B573}"/>
                  </a:ext>
                </a:extLst>
              </p:cNvPr>
              <p:cNvSpPr/>
              <p:nvPr/>
            </p:nvSpPr>
            <p:spPr>
              <a:xfrm>
                <a:off x="683811" y="5492886"/>
                <a:ext cx="1494263" cy="865013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Fuse Holders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8329AE-274A-4DA2-9641-F79A986134AD}"/>
                  </a:ext>
                </a:extLst>
              </p:cNvPr>
              <p:cNvSpPr/>
              <p:nvPr/>
            </p:nvSpPr>
            <p:spPr>
              <a:xfrm>
                <a:off x="683811" y="6357898"/>
                <a:ext cx="1494263" cy="670298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Batt. Charger,</a:t>
                </a:r>
              </a:p>
              <a:p>
                <a:pPr algn="ctr"/>
                <a:r>
                  <a:rPr lang="en-US" sz="1200" dirty="0"/>
                  <a:t>Cable Glands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B70DF4-EBDE-4D82-99F1-748895BE3F0A}"/>
                  </a:ext>
                </a:extLst>
              </p:cNvPr>
              <p:cNvSpPr/>
              <p:nvPr/>
            </p:nvSpPr>
            <p:spPr>
              <a:xfrm>
                <a:off x="9488875" y="5003482"/>
                <a:ext cx="2393824" cy="390831"/>
              </a:xfrm>
              <a:prstGeom prst="rect">
                <a:avLst/>
              </a:prstGeom>
              <a:solidFill>
                <a:srgbClr val="FFC0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DC to DC Converters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C8169A6-33C5-4DC1-B072-ADCB81E046B3}"/>
                  </a:ext>
                </a:extLst>
              </p:cNvPr>
              <p:cNvSpPr/>
              <p:nvPr/>
            </p:nvSpPr>
            <p:spPr>
              <a:xfrm>
                <a:off x="9494868" y="4540195"/>
                <a:ext cx="2387831" cy="463285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Mu-Metal</a:t>
                </a:r>
              </a:p>
              <a:p>
                <a:pPr algn="ctr"/>
                <a:r>
                  <a:rPr lang="en-US" sz="1200" dirty="0"/>
                  <a:t>Crystals &amp; Resonators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1A1E40F-6DB7-40AC-B920-C600FFBAFBCA}"/>
                  </a:ext>
                </a:extLst>
              </p:cNvPr>
              <p:cNvSpPr/>
              <p:nvPr/>
            </p:nvSpPr>
            <p:spPr>
              <a:xfrm>
                <a:off x="9494868" y="3704749"/>
                <a:ext cx="2387830" cy="835444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Diodes, non-LED, </a:t>
                </a:r>
              </a:p>
              <a:p>
                <a:pPr algn="ctr"/>
                <a:r>
                  <a:rPr lang="en-US" sz="1200" dirty="0"/>
                  <a:t>Inductors, </a:t>
                </a:r>
              </a:p>
              <a:p>
                <a:pPr algn="ctr"/>
                <a:r>
                  <a:rPr lang="en-US" sz="1200" dirty="0"/>
                  <a:t>Bridge </a:t>
                </a:r>
                <a:r>
                  <a:rPr lang="en-US" sz="1200" dirty="0" err="1"/>
                  <a:t>rectefiers</a:t>
                </a:r>
                <a:endParaRPr lang="en-US" sz="1200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77114E7-60F0-4D10-BC0E-6917F1BD96EE}"/>
                  </a:ext>
                </a:extLst>
              </p:cNvPr>
              <p:cNvSpPr/>
              <p:nvPr/>
            </p:nvSpPr>
            <p:spPr>
              <a:xfrm>
                <a:off x="7045460" y="4558869"/>
                <a:ext cx="2386951" cy="835444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Jumper wires,</a:t>
                </a:r>
              </a:p>
              <a:p>
                <a:pPr algn="ctr"/>
                <a:r>
                  <a:rPr lang="en-US" sz="1200" dirty="0"/>
                  <a:t>Servos,</a:t>
                </a:r>
              </a:p>
              <a:p>
                <a:pPr algn="ctr"/>
                <a:r>
                  <a:rPr lang="en-US" sz="1200" dirty="0"/>
                  <a:t>Pinout Adapters &amp; Breakouts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EC1E053-D3B1-493C-82B1-76A856678EB3}"/>
                  </a:ext>
                </a:extLst>
              </p:cNvPr>
              <p:cNvSpPr/>
              <p:nvPr/>
            </p:nvSpPr>
            <p:spPr>
              <a:xfrm>
                <a:off x="4658198" y="4556315"/>
                <a:ext cx="2380390" cy="504109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1 &amp; 2-row male pin headers,</a:t>
                </a:r>
              </a:p>
              <a:p>
                <a:pPr algn="ctr"/>
                <a:r>
                  <a:rPr lang="en-US" sz="1200" dirty="0"/>
                  <a:t>Jumper Wires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73CEF0-B93D-461D-B979-0BB4FAFBB648}"/>
                  </a:ext>
                </a:extLst>
              </p:cNvPr>
              <p:cNvSpPr/>
              <p:nvPr/>
            </p:nvSpPr>
            <p:spPr>
              <a:xfrm>
                <a:off x="6146959" y="5060425"/>
                <a:ext cx="898501" cy="333639"/>
              </a:xfrm>
              <a:prstGeom prst="rect">
                <a:avLst/>
              </a:prstGeom>
              <a:solidFill>
                <a:srgbClr val="FF33CC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$MONEY$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4066B0-3181-42D5-A9F7-EB8FC8F10BE8}"/>
                  </a:ext>
                </a:extLst>
              </p:cNvPr>
              <p:cNvSpPr/>
              <p:nvPr/>
            </p:nvSpPr>
            <p:spPr>
              <a:xfrm>
                <a:off x="4658199" y="5060425"/>
                <a:ext cx="1493112" cy="333639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Misc</a:t>
                </a:r>
                <a:r>
                  <a:rPr lang="en-US" sz="1200" dirty="0"/>
                  <a:t> Connectors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7D7DE5-459B-49D9-BB97-0F35E35D3912}"/>
                  </a:ext>
                </a:extLst>
              </p:cNvPr>
              <p:cNvSpPr/>
              <p:nvPr/>
            </p:nvSpPr>
            <p:spPr>
              <a:xfrm>
                <a:off x="4658198" y="3708079"/>
                <a:ext cx="4774212" cy="405056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Ribbons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1AF81FB-713E-42F3-AD96-A8E1B0580E8E}"/>
                  </a:ext>
                </a:extLst>
              </p:cNvPr>
              <p:cNvSpPr/>
              <p:nvPr/>
            </p:nvSpPr>
            <p:spPr>
              <a:xfrm>
                <a:off x="4658198" y="4120223"/>
                <a:ext cx="2897298" cy="42792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Stacking header, Deep Socket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0DE6DF4-6F1F-46A8-820D-080CE5519E6B}"/>
                  </a:ext>
                </a:extLst>
              </p:cNvPr>
              <p:cNvSpPr/>
              <p:nvPr/>
            </p:nvSpPr>
            <p:spPr>
              <a:xfrm>
                <a:off x="7555497" y="4113132"/>
                <a:ext cx="1876914" cy="435012"/>
              </a:xfrm>
              <a:prstGeom prst="rect">
                <a:avLst/>
              </a:prstGeom>
              <a:solidFill>
                <a:srgbClr val="FFC0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SMT Adapters, LCD, </a:t>
                </a:r>
                <a:r>
                  <a:rPr lang="en-US" sz="1200" dirty="0" err="1">
                    <a:solidFill>
                      <a:schemeClr val="tx1"/>
                    </a:solidFill>
                  </a:rPr>
                  <a:t>oLED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54D4B0F-EE72-4443-A6F3-C1E3F2557CC7}"/>
                  </a:ext>
                </a:extLst>
              </p:cNvPr>
              <p:cNvSpPr/>
              <p:nvPr/>
            </p:nvSpPr>
            <p:spPr>
              <a:xfrm>
                <a:off x="2234634" y="3708079"/>
                <a:ext cx="2372491" cy="405056"/>
              </a:xfrm>
              <a:prstGeom prst="rect">
                <a:avLst/>
              </a:prstGeom>
              <a:solidFill>
                <a:srgbClr val="66FF33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DB Connectors, </a:t>
                </a:r>
              </a:p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D-sub connectors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CD39618-645B-4DEE-9851-E2D49D3CCE8F}"/>
                  </a:ext>
                </a:extLst>
              </p:cNvPr>
              <p:cNvSpPr/>
              <p:nvPr/>
            </p:nvSpPr>
            <p:spPr>
              <a:xfrm>
                <a:off x="2234636" y="4106675"/>
                <a:ext cx="2374718" cy="1105012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Plugs and jacks for:</a:t>
                </a:r>
              </a:p>
              <a:p>
                <a:pPr algn="ctr"/>
                <a:r>
                  <a:rPr lang="en-US" sz="1200" dirty="0"/>
                  <a:t>Barrel (DC Power),</a:t>
                </a:r>
              </a:p>
              <a:p>
                <a:pPr algn="ctr"/>
                <a:r>
                  <a:rPr lang="en-US" sz="1200" dirty="0"/>
                  <a:t>TRS (headphone),</a:t>
                </a:r>
              </a:p>
              <a:p>
                <a:pPr algn="ctr"/>
                <a:r>
                  <a:rPr lang="en-US" sz="1200" dirty="0"/>
                  <a:t>OBD2 (car diag.),</a:t>
                </a:r>
              </a:p>
              <a:p>
                <a:pPr algn="ctr"/>
                <a:r>
                  <a:rPr lang="en-US" sz="1200" dirty="0"/>
                  <a:t>Banana and binding posts, pogo pins, BNC jacks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FE75BC-C087-4BCF-9A67-3EA7AB88303F}"/>
                  </a:ext>
                </a:extLst>
              </p:cNvPr>
              <p:cNvSpPr/>
              <p:nvPr/>
            </p:nvSpPr>
            <p:spPr>
              <a:xfrm>
                <a:off x="-178730" y="4571534"/>
                <a:ext cx="2347626" cy="870743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USB’s,</a:t>
                </a:r>
              </a:p>
              <a:p>
                <a:pPr algn="ctr"/>
                <a:r>
                  <a:rPr lang="en-US" sz="1200" dirty="0"/>
                  <a:t>Alligator Clips,</a:t>
                </a:r>
              </a:p>
              <a:p>
                <a:pPr algn="ctr"/>
                <a:r>
                  <a:rPr lang="en-US" sz="1200" dirty="0"/>
                  <a:t>Tyco Automotive “Generation Y” Connectors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85901B8-B783-49E0-B76D-67C451DB70CB}"/>
                  </a:ext>
                </a:extLst>
              </p:cNvPr>
              <p:cNvSpPr/>
              <p:nvPr/>
            </p:nvSpPr>
            <p:spPr>
              <a:xfrm>
                <a:off x="-169552" y="3697110"/>
                <a:ext cx="2347626" cy="870743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Misc</a:t>
                </a:r>
                <a:r>
                  <a:rPr lang="en-US" sz="1200" dirty="0"/>
                  <a:t> Connectors, Clips, Lamps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95D0635-B771-47A1-8A57-491D1D94FC10}"/>
                  </a:ext>
                </a:extLst>
              </p:cNvPr>
              <p:cNvSpPr/>
              <p:nvPr/>
            </p:nvSpPr>
            <p:spPr>
              <a:xfrm>
                <a:off x="2218817" y="1775959"/>
                <a:ext cx="2372491" cy="1803988"/>
              </a:xfrm>
              <a:prstGeom prst="rect">
                <a:avLst/>
              </a:prstGeom>
              <a:solidFill>
                <a:srgbClr val="0070C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Switches:</a:t>
                </a:r>
              </a:p>
              <a:p>
                <a:pPr algn="ctr"/>
                <a:r>
                  <a:rPr lang="en-US" sz="1200" dirty="0"/>
                  <a:t>Pushbutton, Slide, Toggle, lever, key DIP, PCB-mount, panel-mount, lighted, momentary, alternate-action, you name it…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819A54C-EC76-46C0-AA64-BDC1D6B4F2F4}"/>
                  </a:ext>
                </a:extLst>
              </p:cNvPr>
              <p:cNvSpPr/>
              <p:nvPr/>
            </p:nvSpPr>
            <p:spPr>
              <a:xfrm>
                <a:off x="4672970" y="2652978"/>
                <a:ext cx="2369310" cy="923633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Sensors:</a:t>
                </a:r>
              </a:p>
              <a:p>
                <a:pPr algn="ctr"/>
                <a:r>
                  <a:rPr lang="en-US" sz="1200" dirty="0"/>
                  <a:t>GPS, Gyro, Barometer, Accelerometer,</a:t>
                </a:r>
              </a:p>
              <a:p>
                <a:pPr algn="ctr"/>
                <a:r>
                  <a:rPr lang="en-US" sz="1200" dirty="0"/>
                  <a:t>Current, Hall-effect, IR, </a:t>
                </a:r>
                <a:r>
                  <a:rPr lang="en-US" sz="1200" dirty="0" err="1"/>
                  <a:t>Therm</a:t>
                </a:r>
                <a:endParaRPr lang="en-US" sz="1200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219BB4-C468-4B62-8466-5AF751F3762C}"/>
                  </a:ext>
                </a:extLst>
              </p:cNvPr>
              <p:cNvSpPr/>
              <p:nvPr/>
            </p:nvSpPr>
            <p:spPr>
              <a:xfrm>
                <a:off x="4672970" y="2189689"/>
                <a:ext cx="2369310" cy="461624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Communication Devices (</a:t>
                </a:r>
                <a:r>
                  <a:rPr lang="en-US" sz="1200" dirty="0" err="1"/>
                  <a:t>Tx</a:t>
                </a:r>
                <a:r>
                  <a:rPr lang="en-US" sz="1200" dirty="0"/>
                  <a:t>/Rx, USB UART), Gear motors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8A5BC44-45EE-4E72-B8E5-E9F428E4B458}"/>
                  </a:ext>
                </a:extLst>
              </p:cNvPr>
              <p:cNvSpPr/>
              <p:nvPr/>
            </p:nvSpPr>
            <p:spPr>
              <a:xfrm>
                <a:off x="7106042" y="1785309"/>
                <a:ext cx="2326368" cy="358673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PIC &amp; AVR Microcontrollers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C6833A2-A373-461C-B019-AB3D6EFC0561}"/>
                  </a:ext>
                </a:extLst>
              </p:cNvPr>
              <p:cNvSpPr/>
              <p:nvPr/>
            </p:nvSpPr>
            <p:spPr>
              <a:xfrm>
                <a:off x="4669788" y="1777867"/>
                <a:ext cx="2372491" cy="407409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LED’s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5011D9-782A-4A00-974A-F3D2B1F521BA}"/>
                  </a:ext>
                </a:extLst>
              </p:cNvPr>
              <p:cNvSpPr/>
              <p:nvPr/>
            </p:nvSpPr>
            <p:spPr>
              <a:xfrm>
                <a:off x="7106042" y="2140005"/>
                <a:ext cx="2326368" cy="110145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Peripherlas</a:t>
                </a:r>
                <a:r>
                  <a:rPr lang="en-US" sz="1200" dirty="0"/>
                  <a:t>:</a:t>
                </a:r>
              </a:p>
              <a:p>
                <a:pPr algn="ctr"/>
                <a:r>
                  <a:rPr lang="en-US" sz="1200" dirty="0"/>
                  <a:t>RAM, Flash, RTC’s, Video Boards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8833A94-45A7-461D-B099-301EB6B89FD0}"/>
                  </a:ext>
                </a:extLst>
              </p:cNvPr>
              <p:cNvSpPr/>
              <p:nvPr/>
            </p:nvSpPr>
            <p:spPr>
              <a:xfrm>
                <a:off x="7106040" y="3241459"/>
                <a:ext cx="2326370" cy="34128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Motor driver chips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706F9C6-2475-42CA-BA30-5E69693E9676}"/>
                  </a:ext>
                </a:extLst>
              </p:cNvPr>
              <p:cNvSpPr/>
              <p:nvPr/>
            </p:nvSpPr>
            <p:spPr>
              <a:xfrm>
                <a:off x="7106041" y="-44772"/>
                <a:ext cx="2325691" cy="834859"/>
              </a:xfrm>
              <a:prstGeom prst="rect">
                <a:avLst/>
              </a:prstGeom>
              <a:solidFill>
                <a:srgbClr val="FFFF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CMOS ICs and Op-Amps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8D910E4-9A38-4C97-9162-95D709426EC9}"/>
                  </a:ext>
                </a:extLst>
              </p:cNvPr>
              <p:cNvSpPr/>
              <p:nvPr/>
            </p:nvSpPr>
            <p:spPr>
              <a:xfrm>
                <a:off x="9496170" y="2461702"/>
                <a:ext cx="2492713" cy="126110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Audio Amplifiers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583C37-358F-4853-A817-D72842DE71CE}"/>
                  </a:ext>
                </a:extLst>
              </p:cNvPr>
              <p:cNvSpPr/>
              <p:nvPr/>
            </p:nvSpPr>
            <p:spPr>
              <a:xfrm>
                <a:off x="9496170" y="2587812"/>
                <a:ext cx="2492712" cy="988798"/>
              </a:xfrm>
              <a:prstGeom prst="rect">
                <a:avLst/>
              </a:prstGeom>
              <a:solidFill>
                <a:srgbClr val="7030A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Transistors:</a:t>
                </a:r>
              </a:p>
              <a:p>
                <a:pPr algn="ctr"/>
                <a:r>
                  <a:rPr lang="en-US" sz="1200" dirty="0"/>
                  <a:t>BJT’s, UJT’s, MOSFETS’s, JFET’s….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1437427-32B8-4AAA-8177-7326A40E0A1B}"/>
                  </a:ext>
                </a:extLst>
              </p:cNvPr>
              <p:cNvSpPr/>
              <p:nvPr/>
            </p:nvSpPr>
            <p:spPr>
              <a:xfrm>
                <a:off x="7105360" y="781128"/>
                <a:ext cx="2326371" cy="537559"/>
              </a:xfrm>
              <a:prstGeom prst="rect">
                <a:avLst/>
              </a:prstGeom>
              <a:solidFill>
                <a:srgbClr val="7030A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Transistors:</a:t>
                </a:r>
              </a:p>
              <a:p>
                <a:pPr algn="ctr"/>
                <a:r>
                  <a:rPr lang="en-US" sz="1200" dirty="0"/>
                  <a:t>MOSFETS’s, Vintage….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C2C52D-6D96-4654-BA3E-5FEAA9E6C116}"/>
                  </a:ext>
                </a:extLst>
              </p:cNvPr>
              <p:cNvSpPr/>
              <p:nvPr/>
            </p:nvSpPr>
            <p:spPr>
              <a:xfrm>
                <a:off x="9496169" y="1777866"/>
                <a:ext cx="2492713" cy="683837"/>
              </a:xfrm>
              <a:prstGeom prst="rect">
                <a:avLst/>
              </a:prstGeom>
              <a:solidFill>
                <a:srgbClr val="FFFF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Op-Amps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032F47A-4A11-4E5F-AAF1-58ED7788ACAE}"/>
                  </a:ext>
                </a:extLst>
              </p:cNvPr>
              <p:cNvSpPr/>
              <p:nvPr/>
            </p:nvSpPr>
            <p:spPr>
              <a:xfrm>
                <a:off x="7106040" y="1312340"/>
                <a:ext cx="2326370" cy="403199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Machine Screws, Lock Washers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EBA3E1-3ACC-4470-8FA9-A0883C420DAC}"/>
                  </a:ext>
                </a:extLst>
              </p:cNvPr>
              <p:cNvSpPr/>
              <p:nvPr/>
            </p:nvSpPr>
            <p:spPr>
              <a:xfrm>
                <a:off x="9502041" y="-51104"/>
                <a:ext cx="2473234" cy="1766643"/>
              </a:xfrm>
              <a:prstGeom prst="rect">
                <a:avLst/>
              </a:prstGeom>
              <a:solidFill>
                <a:srgbClr val="FFFF0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7400 series ICs, Op-Amps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1838148-C3B6-48DF-BDBA-A1ECB318873B}"/>
                  </a:ext>
                </a:extLst>
              </p:cNvPr>
              <p:cNvSpPr/>
              <p:nvPr/>
            </p:nvSpPr>
            <p:spPr>
              <a:xfrm>
                <a:off x="4666096" y="1343925"/>
                <a:ext cx="2372491" cy="375144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LED peripherals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D654A0C-8BF6-4C73-85AE-6BCF54C270C8}"/>
                  </a:ext>
                </a:extLst>
              </p:cNvPr>
              <p:cNvSpPr/>
              <p:nvPr/>
            </p:nvSpPr>
            <p:spPr>
              <a:xfrm>
                <a:off x="4658198" y="1148736"/>
                <a:ext cx="2376853" cy="18810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Tyco Contacts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787B0C8-2437-4E3C-9854-49765D291BBF}"/>
                  </a:ext>
                </a:extLst>
              </p:cNvPr>
              <p:cNvSpPr/>
              <p:nvPr/>
            </p:nvSpPr>
            <p:spPr>
              <a:xfrm>
                <a:off x="4666096" y="979475"/>
                <a:ext cx="2376183" cy="171350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Tyco Connectors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5EF9814-1095-449D-90F1-DCC913A71C5E}"/>
                  </a:ext>
                </a:extLst>
              </p:cNvPr>
              <p:cNvSpPr/>
              <p:nvPr/>
            </p:nvSpPr>
            <p:spPr>
              <a:xfrm>
                <a:off x="4666097" y="683776"/>
                <a:ext cx="2372491" cy="29167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DC Motors, FM Stereo Receivers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2D5C4C3-6D87-4891-A406-969347D5D13C}"/>
                  </a:ext>
                </a:extLst>
              </p:cNvPr>
              <p:cNvSpPr/>
              <p:nvPr/>
            </p:nvSpPr>
            <p:spPr>
              <a:xfrm>
                <a:off x="4666095" y="-44771"/>
                <a:ext cx="2376185" cy="726883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LED’s (Red, Green, Yellow), Gas Sensors, Rotary Encoders,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3C18F50-FB26-40E8-AB98-AEEF8F07A3D3}"/>
                  </a:ext>
                </a:extLst>
              </p:cNvPr>
              <p:cNvSpPr/>
              <p:nvPr/>
            </p:nvSpPr>
            <p:spPr>
              <a:xfrm>
                <a:off x="2216971" y="905904"/>
                <a:ext cx="2392382" cy="813165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Drivers, </a:t>
                </a:r>
                <a:r>
                  <a:rPr lang="en-US" sz="1200" dirty="0" err="1"/>
                  <a:t>Makerbot</a:t>
                </a:r>
                <a:r>
                  <a:rPr lang="en-US" sz="1200" dirty="0"/>
                  <a:t> Board, Motion Sensor, Sockets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E014842-BC46-4DA6-978A-7B126C5FF68B}"/>
                  </a:ext>
                </a:extLst>
              </p:cNvPr>
              <p:cNvSpPr/>
              <p:nvPr/>
            </p:nvSpPr>
            <p:spPr>
              <a:xfrm>
                <a:off x="2216970" y="658179"/>
                <a:ext cx="2384083" cy="247724"/>
              </a:xfrm>
              <a:prstGeom prst="rect">
                <a:avLst/>
              </a:prstGeom>
              <a:solidFill>
                <a:srgbClr val="66FF33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Banana Connectors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FEE5E0-76FA-4CA6-A56D-F16AE591DD27}"/>
                  </a:ext>
                </a:extLst>
              </p:cNvPr>
              <p:cNvSpPr/>
              <p:nvPr/>
            </p:nvSpPr>
            <p:spPr>
              <a:xfrm>
                <a:off x="2216970" y="-38658"/>
                <a:ext cx="2376185" cy="376217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Transformers, Inductors, Big Knobs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16BD6FF-61D0-464D-8795-77B2D9ED8B01}"/>
                  </a:ext>
                </a:extLst>
              </p:cNvPr>
              <p:cNvSpPr/>
              <p:nvPr/>
            </p:nvSpPr>
            <p:spPr>
              <a:xfrm>
                <a:off x="2216970" y="334176"/>
                <a:ext cx="2378288" cy="328483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Misc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232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Polonsky</dc:creator>
  <cp:lastModifiedBy>Bezanson, Nathaniel</cp:lastModifiedBy>
  <cp:revision>42</cp:revision>
  <cp:lastPrinted>2017-11-20T03:56:48Z</cp:lastPrinted>
  <dcterms:created xsi:type="dcterms:W3CDTF">2017-11-18T19:50:30Z</dcterms:created>
  <dcterms:modified xsi:type="dcterms:W3CDTF">2017-11-20T13:00:02Z</dcterms:modified>
</cp:coreProperties>
</file>